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69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70" r:id="rId16"/>
    <p:sldId id="271" r:id="rId17"/>
  </p:sldIdLst>
  <p:sldSz cx="18288000" cy="10287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Garet" panose="020B0604020202020204" charset="0"/>
      <p:regular r:id="rId22"/>
    </p:embeddedFont>
    <p:embeddedFont>
      <p:font typeface="Garet Bold" panose="020B0604020202020204" charset="0"/>
      <p:regular r:id="rId23"/>
    </p:embeddedFont>
    <p:embeddedFont>
      <p:font typeface="Garet Light" panose="020B0604020202020204" charset="0"/>
      <p:regular r:id="rId2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610" y="3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11/4/2025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8745792" y="552183"/>
            <a:ext cx="9408422" cy="9182635"/>
            <a:chOff x="0" y="0"/>
            <a:chExt cx="12544563" cy="12243513"/>
          </a:xfrm>
        </p:grpSpPr>
        <p:pic>
          <p:nvPicPr>
            <p:cNvPr id="3" name="Picture 3"/>
            <p:cNvPicPr>
              <a:picLocks noChangeAspect="1"/>
            </p:cNvPicPr>
            <p:nvPr/>
          </p:nvPicPr>
          <p:blipFill>
            <a:blip r:embed="rId2"/>
            <a:srcRect l="118" r="118"/>
            <a:stretch>
              <a:fillRect/>
            </a:stretch>
          </p:blipFill>
          <p:spPr>
            <a:xfrm>
              <a:off x="0" y="0"/>
              <a:ext cx="12544563" cy="12243513"/>
            </a:xfrm>
            <a:prstGeom prst="rect">
              <a:avLst/>
            </a:prstGeom>
          </p:spPr>
        </p:pic>
      </p:grpSp>
      <p:sp>
        <p:nvSpPr>
          <p:cNvPr id="4" name="AutoShape 4"/>
          <p:cNvSpPr/>
          <p:nvPr/>
        </p:nvSpPr>
        <p:spPr>
          <a:xfrm>
            <a:off x="1019175" y="9248775"/>
            <a:ext cx="9067525" cy="0"/>
          </a:xfrm>
          <a:prstGeom prst="line">
            <a:avLst/>
          </a:prstGeom>
          <a:ln w="9525" cap="flat">
            <a:solidFill>
              <a:srgbClr val="E2E1C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5" name="TextBox 5"/>
          <p:cNvSpPr txBox="1"/>
          <p:nvPr/>
        </p:nvSpPr>
        <p:spPr>
          <a:xfrm>
            <a:off x="0" y="942975"/>
            <a:ext cx="8531405" cy="247935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6667"/>
              </a:lnSpc>
              <a:spcBef>
                <a:spcPct val="0"/>
              </a:spcBef>
            </a:pPr>
            <a:r>
              <a:rPr lang="en-US" sz="4762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Food Trend Analysis: Customer Behavior and Market Insights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838200" y="7581900"/>
            <a:ext cx="3962400" cy="82073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dirty="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Submitted </a:t>
            </a:r>
            <a:r>
              <a:rPr lang="en-US" sz="230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by</a:t>
            </a:r>
            <a:r>
              <a:rPr lang="en-US" sz="230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:</a:t>
            </a:r>
            <a:endParaRPr lang="en-US" sz="2300" dirty="0" smtClean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  <a:p>
            <a:pPr algn="ctr">
              <a:lnSpc>
                <a:spcPts val="3220"/>
              </a:lnSpc>
              <a:spcBef>
                <a:spcPct val="0"/>
              </a:spcBef>
            </a:pPr>
            <a:r>
              <a:rPr lang="en-US" sz="2300" dirty="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Name:N.Nithiksha</a:t>
            </a:r>
            <a:endParaRPr lang="en-US" sz="23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6"/>
          <p:cNvSpPr txBox="1"/>
          <p:nvPr/>
        </p:nvSpPr>
        <p:spPr>
          <a:xfrm>
            <a:off x="1384322" y="558255"/>
            <a:ext cx="16086760" cy="986675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Total Revenue by Region (Map)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East region generates the highest revenue.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South and West regions show moderate contribution.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Platform by Category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Pizza Hut and </a:t>
            </a:r>
            <a:r>
              <a:rPr lang="en-US" sz="2317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Zomato</a:t>
            </a: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perform strongly across all categories.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and Beverage dominate platform-wise sales.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Top Performing Region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East region leads with the highest customer engagement.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Indicates strong market potential and satisfaction level.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High Revenue Platform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Pizza Hut records the highest overall revenue.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Performs well across regions and food categories.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Order by Platform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Zomato</a:t>
            </a: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(429 orders) tops in total orders.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KFC and Pizza Hut follow closely behind.</a:t>
            </a:r>
          </a:p>
          <a:p>
            <a:pPr algn="just">
              <a:lnSpc>
                <a:spcPts val="4231"/>
              </a:lnSpc>
            </a:pPr>
            <a:r>
              <a:rPr lang="en-US" sz="3022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6. </a:t>
            </a:r>
            <a:r>
              <a:rPr lang="en-US" sz="3022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Region by Payment Mode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UPI and Card are the most preferred payment modes.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Cash payments are minimal → indicates digital trend.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7.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Delivery Time by Platform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Zomato</a:t>
            </a: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and KFC have fastest delivery times (~23K sec).</a:t>
            </a:r>
          </a:p>
          <a:p>
            <a:pPr marL="500303" lvl="1" indent="-250151" algn="just">
              <a:lnSpc>
                <a:spcPts val="3244"/>
              </a:lnSpc>
              <a:buFont typeface="Arial"/>
              <a:buChar char="•"/>
            </a:pPr>
            <a:r>
              <a:rPr lang="en-US" sz="2317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Pizza Hut slightly slower but consistent.</a:t>
            </a:r>
          </a:p>
          <a:p>
            <a:pPr algn="just">
              <a:lnSpc>
                <a:spcPts val="3244"/>
              </a:lnSpc>
              <a:spcBef>
                <a:spcPct val="0"/>
              </a:spcBef>
            </a:pPr>
            <a:endParaRPr lang="en-US" sz="2317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2743200" y="1790700"/>
            <a:ext cx="12409200" cy="6786000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rcRect/>
            <a:stretch>
              <a:fillRect l="-6805" t="-27058" r="-37952" b="-16913"/>
            </a:stretch>
          </a:blipFill>
        </p:spPr>
      </p:sp>
      <p:sp>
        <p:nvSpPr>
          <p:cNvPr id="3" name="TextBox 2"/>
          <p:cNvSpPr txBox="1"/>
          <p:nvPr/>
        </p:nvSpPr>
        <p:spPr>
          <a:xfrm>
            <a:off x="5334000" y="571500"/>
            <a:ext cx="94488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aret Light" panose="020B0604020202020204" charset="0"/>
              </a:rPr>
              <a:t>Dashboard 5</a:t>
            </a:r>
            <a:endParaRPr lang="en-IN" sz="6000" dirty="0">
              <a:latin typeface="Garet Light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2035288" y="791210"/>
            <a:ext cx="15810038" cy="7616128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Count of Revenue by Month and Category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Revenue peaks in July, showing strong mid-year demand.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and Beverages dominate most months.</a:t>
            </a:r>
          </a:p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Sum of Revenue by Season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Summer season records the highest revenue (1.26M).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Autumn has the lowest sales, showing off-peak activity.</a:t>
            </a:r>
          </a:p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Orders by Day and Month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Tuesday and Thursday see the most customer orders.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Weekends show slightly lower but consistent activity.</a:t>
            </a:r>
          </a:p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Sum of Quantity by Food Item and Season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Brownies and Ice Cream sell most during summer.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Biryani and Noodles remain steady across seasons.</a:t>
            </a:r>
          </a:p>
          <a:p>
            <a:pPr algn="just">
              <a:lnSpc>
                <a:spcPts val="4529"/>
              </a:lnSpc>
              <a:spcBef>
                <a:spcPct val="0"/>
              </a:spcBef>
            </a:pPr>
            <a:r>
              <a:rPr lang="en-US" sz="3235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235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Peak &amp; Off-Peak Months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July – identified as the Peak Month for sales.</a:t>
            </a:r>
          </a:p>
          <a:p>
            <a:pPr marL="535530" lvl="1" indent="-267765" algn="just">
              <a:lnSpc>
                <a:spcPts val="3472"/>
              </a:lnSpc>
              <a:spcBef>
                <a:spcPct val="0"/>
              </a:spcBef>
              <a:buFont typeface="Arial"/>
              <a:buChar char="•"/>
            </a:pPr>
            <a:r>
              <a:rPr lang="en-US" sz="248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November – marked as the Off-Peak Month.</a:t>
            </a:r>
          </a:p>
          <a:p>
            <a:pPr algn="ctr">
              <a:lnSpc>
                <a:spcPts val="3472"/>
              </a:lnSpc>
              <a:spcBef>
                <a:spcPct val="0"/>
              </a:spcBef>
            </a:pPr>
            <a:endParaRPr lang="en-US" sz="248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981200" y="2171700"/>
            <a:ext cx="14097000" cy="7543800"/>
          </a:xfrm>
          <a:custGeom>
            <a:avLst/>
            <a:gdLst/>
            <a:ahLst/>
            <a:cxnLst/>
            <a:rect l="l" t="t" r="r" b="b"/>
            <a:pathLst>
              <a:path w="13457222" h="6596289">
                <a:moveTo>
                  <a:pt x="0" y="0"/>
                </a:moveTo>
                <a:lnTo>
                  <a:pt x="13457222" y="0"/>
                </a:lnTo>
                <a:lnTo>
                  <a:pt x="13457222" y="6596289"/>
                </a:lnTo>
                <a:lnTo>
                  <a:pt x="0" y="6596289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rcRect/>
            <a:stretch>
              <a:fillRect l="-6249" t="-26951" r="-36173" b="-18725"/>
            </a:stretch>
          </a:blipFill>
        </p:spPr>
      </p:sp>
      <p:sp>
        <p:nvSpPr>
          <p:cNvPr id="3" name="TextBox 2"/>
          <p:cNvSpPr txBox="1"/>
          <p:nvPr/>
        </p:nvSpPr>
        <p:spPr>
          <a:xfrm>
            <a:off x="5334000" y="571500"/>
            <a:ext cx="7772400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aret Light" panose="020B0604020202020204" charset="0"/>
              </a:rPr>
              <a:t>Dashboard 6</a:t>
            </a:r>
          </a:p>
          <a:p>
            <a:endParaRPr lang="en-IN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836183" y="971550"/>
            <a:ext cx="14772114" cy="86575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1. Revenue Achievement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786K total revenue achieved – strong sales performance.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Consistent daily revenue trend with scope for further growth.</a:t>
            </a:r>
          </a:p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2. Customer Rating Performance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Average rating: 3.78 / 5, showing good satisfaction.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"/>
                <a:ea typeface="Garet"/>
                <a:cs typeface="Garet"/>
                <a:sym typeface="Garet"/>
              </a:rPr>
              <a:t>Focus needed on feedback and service improvement.</a:t>
            </a:r>
          </a:p>
          <a:p>
            <a:pPr algn="l">
              <a:lnSpc>
                <a:spcPts val="4200"/>
              </a:lnSpc>
            </a:pP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3. Order Volume Performance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392 average order volume, indicating stable customer activity.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Can be increased with loyalty programs and regional offers.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Key Takeaways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Monsoon boosts fast-food sales significantly.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Beverages perform best in online platforms.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Loyalty members spend 25% more on average.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Underperforming regions need targeted discounts.</a:t>
            </a:r>
          </a:p>
          <a:p>
            <a:pPr algn="l">
              <a:lnSpc>
                <a:spcPts val="4200"/>
              </a:lnSpc>
            </a:pPr>
            <a:r>
              <a:rPr lang="en-US" sz="30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00" b="1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Strategic Recommendations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🎯 Focus on loyal high-spending customers.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🕒 Improve response time and feedback systems.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📈 Market fast food heavily during monsoon season.</a:t>
            </a:r>
          </a:p>
          <a:p>
            <a:pPr marL="496571" lvl="1" indent="-248285" algn="l">
              <a:lnSpc>
                <a:spcPts val="3220"/>
              </a:lnSpc>
              <a:buFont typeface="Arial"/>
              <a:buChar char="•"/>
            </a:pPr>
            <a:r>
              <a:rPr lang="en-US" sz="230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💸 Provide localized offers to boost weaker regions.</a:t>
            </a:r>
          </a:p>
          <a:p>
            <a:pPr algn="ctr">
              <a:lnSpc>
                <a:spcPts val="3220"/>
              </a:lnSpc>
              <a:spcBef>
                <a:spcPct val="0"/>
              </a:spcBef>
            </a:pPr>
            <a:endParaRPr lang="en-US" sz="230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3"/>
          <p:cNvSpPr txBox="1"/>
          <p:nvPr/>
        </p:nvSpPr>
        <p:spPr>
          <a:xfrm>
            <a:off x="914400" y="2247900"/>
            <a:ext cx="15810038" cy="708001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The Food Trend Analysis project successfully provides a complete understanding of customer preferences, market demand, and sales behavior across different food platforms.</a:t>
            </a:r>
            <a:br>
              <a:rPr lang="en-US" sz="2400" dirty="0">
                <a:latin typeface="Garet Light" panose="020B0604020202020204" charset="0"/>
              </a:rPr>
            </a:br>
            <a:r>
              <a:rPr lang="en-US" sz="2400" dirty="0">
                <a:latin typeface="Garet Light" panose="020B0604020202020204" charset="0"/>
              </a:rPr>
              <a:t>By integrating data from various sources and visualizing it through Power BI, the dashboard highlights </a:t>
            </a:r>
            <a:r>
              <a:rPr lang="en-US" sz="2400" b="1" dirty="0">
                <a:latin typeface="Garet Light" panose="020B0604020202020204" charset="0"/>
              </a:rPr>
              <a:t>key business insights</a:t>
            </a:r>
            <a:r>
              <a:rPr lang="en-US" sz="2400" dirty="0">
                <a:latin typeface="Garet Light" panose="020B0604020202020204" charset="0"/>
              </a:rPr>
              <a:t> such as top-performing regions, popular food categories, preferred payment modes, and seasonal sales patterns.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This analysis helps businesses identify </a:t>
            </a:r>
            <a:r>
              <a:rPr lang="en-US" sz="2400" b="1" dirty="0">
                <a:latin typeface="Garet Light" panose="020B0604020202020204" charset="0"/>
              </a:rPr>
              <a:t>growth opportunities</a:t>
            </a:r>
            <a:r>
              <a:rPr lang="en-US" sz="2400" dirty="0">
                <a:latin typeface="Garet Light" panose="020B0604020202020204" charset="0"/>
              </a:rPr>
              <a:t>, improve </a:t>
            </a:r>
            <a:r>
              <a:rPr lang="en-US" sz="2400" b="1" dirty="0">
                <a:latin typeface="Garet Light" panose="020B0604020202020204" charset="0"/>
              </a:rPr>
              <a:t>customer engagement</a:t>
            </a:r>
            <a:r>
              <a:rPr lang="en-US" sz="2400" dirty="0">
                <a:latin typeface="Garet Light" panose="020B0604020202020204" charset="0"/>
              </a:rPr>
              <a:t>, and make </a:t>
            </a:r>
            <a:r>
              <a:rPr lang="en-US" sz="2400" b="1" dirty="0">
                <a:latin typeface="Garet Light" panose="020B0604020202020204" charset="0"/>
              </a:rPr>
              <a:t>informed decisions</a:t>
            </a:r>
            <a:r>
              <a:rPr lang="en-US" sz="2400" dirty="0">
                <a:latin typeface="Garet Light" panose="020B0604020202020204" charset="0"/>
              </a:rPr>
              <a:t> to enhance performance. The findings emphasize the importance of </a:t>
            </a:r>
            <a:r>
              <a:rPr lang="en-US" sz="2400" b="1" dirty="0">
                <a:latin typeface="Garet Light" panose="020B0604020202020204" charset="0"/>
              </a:rPr>
              <a:t>targeted marketing</a:t>
            </a:r>
            <a:r>
              <a:rPr lang="en-US" sz="2400" dirty="0">
                <a:latin typeface="Garet Light" panose="020B0604020202020204" charset="0"/>
              </a:rPr>
              <a:t>, </a:t>
            </a:r>
            <a:r>
              <a:rPr lang="en-US" sz="2400" b="1" dirty="0">
                <a:latin typeface="Garet Light" panose="020B0604020202020204" charset="0"/>
              </a:rPr>
              <a:t>loyalty programs</a:t>
            </a:r>
            <a:r>
              <a:rPr lang="en-US" sz="2400" dirty="0">
                <a:latin typeface="Garet Light" panose="020B0604020202020204" charset="0"/>
              </a:rPr>
              <a:t>, and </a:t>
            </a:r>
            <a:r>
              <a:rPr lang="en-US" sz="2400" b="1" dirty="0">
                <a:latin typeface="Garet Light" panose="020B0604020202020204" charset="0"/>
              </a:rPr>
              <a:t>season-based offers</a:t>
            </a:r>
            <a:r>
              <a:rPr lang="en-US" sz="2400" dirty="0">
                <a:latin typeface="Garet Light" panose="020B0604020202020204" charset="0"/>
              </a:rPr>
              <a:t> to maximize revenue and maintain customer satisfaction.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Overall, the project demonstrates how </a:t>
            </a:r>
            <a:r>
              <a:rPr lang="en-US" sz="2400" b="1" dirty="0">
                <a:latin typeface="Garet Light" panose="020B0604020202020204" charset="0"/>
              </a:rPr>
              <a:t>data visualization and analytics</a:t>
            </a:r>
            <a:r>
              <a:rPr lang="en-US" sz="2400" dirty="0">
                <a:latin typeface="Garet Light" panose="020B0604020202020204" charset="0"/>
              </a:rPr>
              <a:t> can transform raw data into actionable insights, enabling the food industry to adapt quickly to changing customer trends and make smarter, more strategic business decisions for the future.</a:t>
            </a:r>
          </a:p>
          <a:p>
            <a:pPr algn="ctr">
              <a:lnSpc>
                <a:spcPts val="3472"/>
              </a:lnSpc>
              <a:spcBef>
                <a:spcPct val="0"/>
              </a:spcBef>
            </a:pPr>
            <a:endParaRPr lang="en-US" sz="248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143000" y="876300"/>
            <a:ext cx="8305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Garet Bold" panose="020B0604020202020204" charset="0"/>
              </a:rPr>
              <a:t>CONCLUSION</a:t>
            </a:r>
            <a:endParaRPr lang="en-IN" sz="4000" dirty="0">
              <a:latin typeface="Garet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39117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AutoShape 2" descr="Thank you Images - Free Download on Freepik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30" name="Picture 6" descr="Thank You Sticker - Royalty-Free GIF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0200" y="3009900"/>
            <a:ext cx="5791200" cy="44196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11458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AutoShape 4"/>
          <p:cNvSpPr/>
          <p:nvPr/>
        </p:nvSpPr>
        <p:spPr>
          <a:xfrm>
            <a:off x="1019175" y="9248775"/>
            <a:ext cx="9067525" cy="0"/>
          </a:xfrm>
          <a:prstGeom prst="line">
            <a:avLst/>
          </a:prstGeom>
          <a:ln w="9525" cap="flat">
            <a:solidFill>
              <a:srgbClr val="E2E1CD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TextBox 6"/>
          <p:cNvSpPr txBox="1"/>
          <p:nvPr/>
        </p:nvSpPr>
        <p:spPr>
          <a:xfrm>
            <a:off x="1295400" y="1790700"/>
            <a:ext cx="1600200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The Food Trend Analysis Dashboard provides a comprehensive overview of customer preferences, purchasing behavior, and sales performance across different food categories and platforms.</a:t>
            </a:r>
            <a:br>
              <a:rPr lang="en-US" sz="2400" dirty="0">
                <a:latin typeface="Garet Light" panose="020B0604020202020204" charset="0"/>
              </a:rPr>
            </a:br>
            <a:r>
              <a:rPr lang="en-US" sz="2400" dirty="0">
                <a:latin typeface="Garet Light" panose="020B0604020202020204" charset="0"/>
              </a:rPr>
              <a:t>It focuses on understanding how factors like </a:t>
            </a:r>
            <a:r>
              <a:rPr lang="en-US" sz="2400" b="1" dirty="0">
                <a:latin typeface="Garet Light" panose="020B0604020202020204" charset="0"/>
              </a:rPr>
              <a:t>age group, region, season, and payment mode</a:t>
            </a:r>
            <a:r>
              <a:rPr lang="en-US" sz="2400" dirty="0">
                <a:latin typeface="Garet Light" panose="020B0604020202020204" charset="0"/>
              </a:rPr>
              <a:t> influence overall revenue and order trends.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Through interactive visualizations, the dashboard showcases insights into </a:t>
            </a:r>
            <a:r>
              <a:rPr lang="en-US" sz="2400" b="1" dirty="0">
                <a:latin typeface="Garet Light" panose="020B0604020202020204" charset="0"/>
              </a:rPr>
              <a:t>sales distribution, customer demographics, menu performance, and regional comparisons</a:t>
            </a:r>
            <a:r>
              <a:rPr lang="en-US" sz="2400" dirty="0">
                <a:latin typeface="Garet Light" panose="020B0604020202020204" charset="0"/>
              </a:rPr>
              <a:t>. It identifies the </a:t>
            </a:r>
            <a:r>
              <a:rPr lang="en-US" sz="2400" b="1" dirty="0">
                <a:latin typeface="Garet Light" panose="020B0604020202020204" charset="0"/>
              </a:rPr>
              <a:t>top-performing platforms, high-revenue regions, and seasonal sales peaks</a:t>
            </a:r>
            <a:r>
              <a:rPr lang="en-US" sz="2400" dirty="0">
                <a:latin typeface="Garet Light" panose="020B0604020202020204" charset="0"/>
              </a:rPr>
              <a:t>, helping businesses align their strategies with customer demand.</a:t>
            </a:r>
          </a:p>
          <a:p>
            <a:pPr marL="342900" indent="-342900">
              <a:lnSpc>
                <a:spcPct val="150000"/>
              </a:lnSpc>
              <a:buFont typeface="Wingdings" panose="05000000000000000000" pitchFamily="2" charset="2"/>
              <a:buChar char="Ø"/>
            </a:pPr>
            <a:r>
              <a:rPr lang="en-US" sz="2400" dirty="0">
                <a:latin typeface="Garet Light" panose="020B0604020202020204" charset="0"/>
              </a:rPr>
              <a:t>By analyzing data such as </a:t>
            </a:r>
            <a:r>
              <a:rPr lang="en-US" sz="2400" b="1" dirty="0">
                <a:latin typeface="Garet Light" panose="020B0604020202020204" charset="0"/>
              </a:rPr>
              <a:t>total revenue, average ratings, order volume, and seasonal variations</a:t>
            </a:r>
            <a:r>
              <a:rPr lang="en-US" sz="2400" dirty="0">
                <a:latin typeface="Garet Light" panose="020B0604020202020204" charset="0"/>
              </a:rPr>
              <a:t>, this visualization supports </a:t>
            </a:r>
            <a:r>
              <a:rPr lang="en-US" sz="2400" b="1" dirty="0">
                <a:latin typeface="Garet Light" panose="020B0604020202020204" charset="0"/>
              </a:rPr>
              <a:t>data-driven decision-making</a:t>
            </a:r>
            <a:r>
              <a:rPr lang="en-US" sz="2400" dirty="0">
                <a:latin typeface="Garet Light" panose="020B0604020202020204" charset="0"/>
              </a:rPr>
              <a:t>. It helps restaurants and food delivery services improve </a:t>
            </a:r>
            <a:r>
              <a:rPr lang="en-US" sz="2400" b="1" dirty="0">
                <a:latin typeface="Garet Light" panose="020B0604020202020204" charset="0"/>
              </a:rPr>
              <a:t>marketing campaigns, optimize menu offerings, and enhance customer satisfaction</a:t>
            </a:r>
            <a:r>
              <a:rPr lang="en-US" sz="2400" dirty="0">
                <a:latin typeface="Garet Light" panose="020B0604020202020204" charset="0"/>
              </a:rPr>
              <a:t>.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524000" y="571500"/>
            <a:ext cx="764456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 smtClean="0">
                <a:latin typeface="Garet Bold" panose="020B0604020202020204" charset="0"/>
              </a:rPr>
              <a:t>INTRODUCTION</a:t>
            </a:r>
            <a:endParaRPr lang="en-IN" sz="4000" dirty="0">
              <a:latin typeface="Garet 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563977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028700" y="866269"/>
            <a:ext cx="1796963" cy="604263"/>
            <a:chOff x="0" y="0"/>
            <a:chExt cx="1208557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1208557" cy="406400"/>
            </a:xfrm>
            <a:custGeom>
              <a:avLst/>
              <a:gdLst/>
              <a:ahLst/>
              <a:cxnLst/>
              <a:rect l="l" t="t" r="r" b="b"/>
              <a:pathLst>
                <a:path w="1208557" h="406400">
                  <a:moveTo>
                    <a:pt x="1005357" y="0"/>
                  </a:moveTo>
                  <a:cubicBezTo>
                    <a:pt x="1117581" y="0"/>
                    <a:pt x="1208557" y="90976"/>
                    <a:pt x="1208557" y="203200"/>
                  </a:cubicBezTo>
                  <a:cubicBezTo>
                    <a:pt x="1208557" y="315424"/>
                    <a:pt x="1117581" y="406400"/>
                    <a:pt x="1005357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466D4B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1208557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2825663" y="1168400"/>
            <a:ext cx="14433637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AutoShape 6"/>
          <p:cNvSpPr/>
          <p:nvPr/>
        </p:nvSpPr>
        <p:spPr>
          <a:xfrm>
            <a:off x="1028700" y="9267825"/>
            <a:ext cx="16230600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7" name="Freeform 7"/>
          <p:cNvSpPr/>
          <p:nvPr/>
        </p:nvSpPr>
        <p:spPr>
          <a:xfrm>
            <a:off x="2599411" y="2472557"/>
            <a:ext cx="12410709" cy="6785743"/>
          </a:xfrm>
          <a:custGeom>
            <a:avLst/>
            <a:gdLst/>
            <a:ahLst/>
            <a:cxnLst/>
            <a:rect l="l" t="t" r="r" b="b"/>
            <a:pathLst>
              <a:path w="12410709" h="6785743">
                <a:moveTo>
                  <a:pt x="0" y="0"/>
                </a:moveTo>
                <a:lnTo>
                  <a:pt x="12410709" y="0"/>
                </a:lnTo>
                <a:lnTo>
                  <a:pt x="12410709" y="6785743"/>
                </a:lnTo>
                <a:lnTo>
                  <a:pt x="0" y="6785743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-6260" t="-26715" r="-34778" b="-18382"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6416610" y="1251360"/>
            <a:ext cx="592779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Dashboard 1 </a:t>
            </a:r>
            <a:endParaRPr lang="en-US" sz="60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592834" y="629920"/>
            <a:ext cx="13529021" cy="905638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Revenue Distribution &amp; Cumulative Growth (by Age Group)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Highest customer count: 18–25 age group (228 customers).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Cumulative growth reaches 99% by age 46–55 → shows younger audience dominance.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 Revenue by Platform and Category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Pizza Hut and KFC generate the most revenue.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and Indian cuisines perform best across platforms.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Total Revenue / Total Orders / Average Final Amount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Total Revenue: 893K | Orders: 456.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Avg</a:t>
            </a: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Final Amount: 1.66K → stable medium-value purchases.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Average of Discount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Average discount: 15.44%.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Balanced offers encourage customer retention.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Customer Payment Preferences (Donut Chart)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UPI (27.92%) most preferred payment mode.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Digital payments dominate over cash.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6.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Sales Trends Over Months (Line Chart)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Peak sales: June–July (over 100K).</a:t>
            </a:r>
          </a:p>
          <a:p>
            <a:pPr marL="517907" lvl="1" indent="-258954" algn="just">
              <a:lnSpc>
                <a:spcPts val="3358"/>
              </a:lnSpc>
              <a:buFont typeface="Arial"/>
              <a:buChar char="•"/>
            </a:pPr>
            <a:r>
              <a:rPr lang="en-US" sz="2398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Lowest sales: October–November → possible off-season period.</a:t>
            </a:r>
          </a:p>
          <a:p>
            <a:pPr algn="ctr">
              <a:lnSpc>
                <a:spcPts val="3358"/>
              </a:lnSpc>
              <a:spcBef>
                <a:spcPct val="0"/>
              </a:spcBef>
            </a:pPr>
            <a:endParaRPr lang="en-US" sz="2398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044375" y="8836789"/>
            <a:ext cx="5085838" cy="604263"/>
            <a:chOff x="0" y="0"/>
            <a:chExt cx="3420508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20508" cy="406400"/>
            </a:xfrm>
            <a:custGeom>
              <a:avLst/>
              <a:gdLst/>
              <a:ahLst/>
              <a:cxnLst/>
              <a:rect l="l" t="t" r="r" b="b"/>
              <a:pathLst>
                <a:path w="3420508" h="406400">
                  <a:moveTo>
                    <a:pt x="3217308" y="0"/>
                  </a:moveTo>
                  <a:cubicBezTo>
                    <a:pt x="3329532" y="0"/>
                    <a:pt x="3420508" y="90976"/>
                    <a:pt x="3420508" y="203200"/>
                  </a:cubicBezTo>
                  <a:cubicBezTo>
                    <a:pt x="3420508" y="315424"/>
                    <a:pt x="3329532" y="406400"/>
                    <a:pt x="3217308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466D4B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420508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8307829" y="9148445"/>
            <a:ext cx="3736546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2286000" y="1665342"/>
            <a:ext cx="12409200" cy="6786000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rcRect/>
            <a:stretch>
              <a:fillRect l="-7081" t="-27615" r="-37035" b="-18375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4572000" y="572770"/>
            <a:ext cx="7620000" cy="1077218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ctr">
              <a:lnSpc>
                <a:spcPts val="8400"/>
              </a:lnSpc>
              <a:spcBef>
                <a:spcPct val="0"/>
              </a:spcBef>
            </a:pPr>
            <a:r>
              <a:rPr lang="en-US" sz="6000" dirty="0" smtClean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Dashboard 2 </a:t>
            </a:r>
            <a:endParaRPr lang="en-US" sz="60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6163274" y="9143682"/>
            <a:ext cx="11096026" cy="0"/>
          </a:xfrm>
          <a:prstGeom prst="line">
            <a:avLst/>
          </a:prstGeom>
          <a:ln w="9525" cap="flat">
            <a:solidFill>
              <a:srgbClr val="695138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028700" y="8836789"/>
            <a:ext cx="5134574" cy="604263"/>
            <a:chOff x="0" y="0"/>
            <a:chExt cx="3453285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53285" cy="406400"/>
            </a:xfrm>
            <a:custGeom>
              <a:avLst/>
              <a:gdLst/>
              <a:ahLst/>
              <a:cxnLst/>
              <a:rect l="l" t="t" r="r" b="b"/>
              <a:pathLst>
                <a:path w="3453285" h="406400">
                  <a:moveTo>
                    <a:pt x="3250085" y="0"/>
                  </a:moveTo>
                  <a:cubicBezTo>
                    <a:pt x="3362309" y="0"/>
                    <a:pt x="3453285" y="90976"/>
                    <a:pt x="3453285" y="203200"/>
                  </a:cubicBezTo>
                  <a:cubicBezTo>
                    <a:pt x="3453285" y="315424"/>
                    <a:pt x="3362309" y="406400"/>
                    <a:pt x="3250085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695138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453285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6" name="TextBox 6"/>
          <p:cNvSpPr txBox="1"/>
          <p:nvPr/>
        </p:nvSpPr>
        <p:spPr>
          <a:xfrm>
            <a:off x="1769815" y="629920"/>
            <a:ext cx="13819216" cy="839089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Average Rating by Gender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Males: 3.8 | Females: 3.7 → almost equal satisfaction levels.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Shows balanced experience across genders.</a:t>
            </a:r>
          </a:p>
          <a:p>
            <a:pPr algn="just">
              <a:lnSpc>
                <a:spcPts val="4200"/>
              </a:lnSpc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Revenue by Age Group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46–55 age group contributes the highest revenue (1.03M).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Younger age groups (18–25) spend less overall.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Total Customers &amp; Average Rating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Total Customers: 787 | </a:t>
            </a:r>
            <a:r>
              <a:rPr lang="en-US" sz="2300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Avg</a:t>
            </a: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Rating: 3.74.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Indicates moderate satisfaction among users.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Feedback by Category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&amp; Indian get the most “Good” and “Excellent” ratings.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Poor feedback lowest for these categories → strong performance.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Order by Gender (Donut Chart)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Male: 50.15% | Female: 49.85% → nearly equal ordering trend.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Gender-based buying behavior is well balanced.</a:t>
            </a:r>
          </a:p>
          <a:p>
            <a:pPr algn="just">
              <a:lnSpc>
                <a:spcPts val="4200"/>
              </a:lnSpc>
              <a:spcBef>
                <a:spcPct val="0"/>
              </a:spcBef>
            </a:pPr>
            <a:r>
              <a:rPr lang="en-US" sz="30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6. </a:t>
            </a:r>
            <a:r>
              <a:rPr lang="en-US" sz="3000" b="1" dirty="0">
                <a:solidFill>
                  <a:srgbClr val="000000"/>
                </a:solidFill>
                <a:latin typeface="Garet Bold"/>
                <a:ea typeface="Garet Bold"/>
                <a:cs typeface="Garet Bold"/>
                <a:sym typeface="Garet Bold"/>
              </a:rPr>
              <a:t>Final Amount by Customer Rating (Scatter Plot)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Higher ratings often align with higher spending amounts.</a:t>
            </a:r>
          </a:p>
          <a:p>
            <a:pPr marL="496571" lvl="1" indent="-248285" algn="just">
              <a:lnSpc>
                <a:spcPts val="3220"/>
              </a:lnSpc>
              <a:spcBef>
                <a:spcPct val="0"/>
              </a:spcBef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Suggests satisfied customers spend more frequently.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2"/>
          <p:cNvGrpSpPr/>
          <p:nvPr/>
        </p:nvGrpSpPr>
        <p:grpSpPr>
          <a:xfrm>
            <a:off x="12083762" y="8836789"/>
            <a:ext cx="5175538" cy="604263"/>
            <a:chOff x="0" y="0"/>
            <a:chExt cx="3480836" cy="406400"/>
          </a:xfrm>
        </p:grpSpPr>
        <p:sp>
          <p:nvSpPr>
            <p:cNvPr id="3" name="Freeform 3"/>
            <p:cNvSpPr/>
            <p:nvPr/>
          </p:nvSpPr>
          <p:spPr>
            <a:xfrm>
              <a:off x="0" y="0"/>
              <a:ext cx="3480836" cy="406400"/>
            </a:xfrm>
            <a:custGeom>
              <a:avLst/>
              <a:gdLst/>
              <a:ahLst/>
              <a:cxnLst/>
              <a:rect l="l" t="t" r="r" b="b"/>
              <a:pathLst>
                <a:path w="3480836" h="406400">
                  <a:moveTo>
                    <a:pt x="3277636" y="0"/>
                  </a:moveTo>
                  <a:cubicBezTo>
                    <a:pt x="3389860" y="0"/>
                    <a:pt x="3480836" y="90976"/>
                    <a:pt x="3480836" y="203200"/>
                  </a:cubicBezTo>
                  <a:cubicBezTo>
                    <a:pt x="3480836" y="315424"/>
                    <a:pt x="3389860" y="406400"/>
                    <a:pt x="32776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466D4B"/>
              </a:solidFill>
              <a:prstDash val="solid"/>
              <a:miter/>
            </a:ln>
          </p:spPr>
        </p:sp>
        <p:sp>
          <p:nvSpPr>
            <p:cNvPr id="4" name="TextBox 4"/>
            <p:cNvSpPr txBox="1"/>
            <p:nvPr/>
          </p:nvSpPr>
          <p:spPr>
            <a:xfrm>
              <a:off x="0" y="-47625"/>
              <a:ext cx="3480836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5" name="AutoShape 5"/>
          <p:cNvSpPr/>
          <p:nvPr/>
        </p:nvSpPr>
        <p:spPr>
          <a:xfrm>
            <a:off x="1028700" y="9148445"/>
            <a:ext cx="11050247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6" name="Freeform 6"/>
          <p:cNvSpPr/>
          <p:nvPr/>
        </p:nvSpPr>
        <p:spPr>
          <a:xfrm>
            <a:off x="3124200" y="1687371"/>
            <a:ext cx="12409200" cy="6786000"/>
          </a:xfrm>
          <a:custGeom>
            <a:avLst/>
            <a:gdLst/>
            <a:ahLst/>
            <a:cxnLst/>
            <a:rect l="l" t="t" r="r" b="b"/>
            <a:pathLst>
              <a:path w="13457222" h="7569687">
                <a:moveTo>
                  <a:pt x="0" y="0"/>
                </a:moveTo>
                <a:lnTo>
                  <a:pt x="13457222" y="0"/>
                </a:lnTo>
                <a:lnTo>
                  <a:pt x="13457222" y="7569688"/>
                </a:lnTo>
                <a:lnTo>
                  <a:pt x="0" y="756968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rcRect/>
            <a:stretch>
              <a:fillRect l="-6751" t="-26902" r="-36586" b="-16667"/>
            </a:stretch>
          </a:blipFill>
        </p:spPr>
      </p:sp>
      <p:sp>
        <p:nvSpPr>
          <p:cNvPr id="7" name="TextBox 6"/>
          <p:cNvSpPr txBox="1"/>
          <p:nvPr/>
        </p:nvSpPr>
        <p:spPr>
          <a:xfrm>
            <a:off x="5715000" y="642965"/>
            <a:ext cx="9525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aret Light" panose="020B0604020202020204" charset="0"/>
              </a:rPr>
              <a:t>Dashboard 3</a:t>
            </a:r>
            <a:endParaRPr lang="en-IN" sz="6000" dirty="0">
              <a:latin typeface="Garet Light" panose="020B0604020202020204" charset="0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AE8A6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2133600" y="981075"/>
            <a:ext cx="14052744" cy="820737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1.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Sum of Quantity by Food Item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Brownie and Burger are the top-selling items.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Chole</a:t>
            </a: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</a:t>
            </a:r>
            <a:r>
              <a:rPr lang="en-US" sz="2300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Bhature</a:t>
            </a: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and Dumplings have lower sales volume.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2.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Average of Price by Category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and Beverage categories have highest average prices.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Asian and Indian cuisines are moderately priced.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3.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Count of Revenue by Month and Category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Revenue peaks during mid-year (May–August) across all categories.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Desserts and Fast Food consistently generate high monthly revenue.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4.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Sum of Quantity by Month and Category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shows highest quantity sold across most months.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Sales decline after August → possible end of seasonal demand.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5.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Table (Food Item vs Platform)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 err="1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Zomato</a:t>
            </a: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 and Pizza Hut contribute the highest revenue totals.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Brownie and Burger dominate across multiple platforms.</a:t>
            </a:r>
          </a:p>
          <a:p>
            <a:pPr algn="just">
              <a:lnSpc>
                <a:spcPts val="3220"/>
              </a:lnSpc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6. </a:t>
            </a:r>
            <a:r>
              <a:rPr lang="en-US" sz="3000" b="1" dirty="0">
                <a:solidFill>
                  <a:srgbClr val="000000"/>
                </a:solidFill>
                <a:latin typeface="Garet Bold" panose="020B0604020202020204" charset="0"/>
                <a:ea typeface="Garet Light"/>
                <a:cs typeface="Garet Light"/>
                <a:sym typeface="Garet Light"/>
              </a:rPr>
              <a:t>Average of Discount, Revenue &amp; Quantity by Category (Bubble Chart)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Dessert category has balanced discount and strong revenue.</a:t>
            </a:r>
          </a:p>
          <a:p>
            <a:pPr marL="496571" lvl="1" indent="-248285" algn="just">
              <a:lnSpc>
                <a:spcPts val="3220"/>
              </a:lnSpc>
              <a:buFont typeface="Arial"/>
              <a:buChar char="•"/>
            </a:pPr>
            <a:r>
              <a:rPr lang="en-US" sz="2300" dirty="0">
                <a:solidFill>
                  <a:srgbClr val="000000"/>
                </a:solidFill>
                <a:latin typeface="Garet Light"/>
                <a:ea typeface="Garet Light"/>
                <a:cs typeface="Garet Light"/>
                <a:sym typeface="Garet Light"/>
              </a:rPr>
              <a:t>Fast Food leads in both quantity sold and total revenue.</a:t>
            </a:r>
          </a:p>
          <a:p>
            <a:pPr algn="just">
              <a:lnSpc>
                <a:spcPts val="3220"/>
              </a:lnSpc>
              <a:spcBef>
                <a:spcPct val="0"/>
              </a:spcBef>
            </a:pPr>
            <a:endParaRPr lang="en-US" sz="2300" dirty="0">
              <a:solidFill>
                <a:srgbClr val="000000"/>
              </a:solidFill>
              <a:latin typeface="Garet Light"/>
              <a:ea typeface="Garet Light"/>
              <a:cs typeface="Garet Light"/>
              <a:sym typeface="Garet Light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2E1C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AutoShape 2"/>
          <p:cNvSpPr/>
          <p:nvPr/>
        </p:nvSpPr>
        <p:spPr>
          <a:xfrm>
            <a:off x="1028700" y="9148445"/>
            <a:ext cx="11050247" cy="0"/>
          </a:xfrm>
          <a:prstGeom prst="line">
            <a:avLst/>
          </a:prstGeom>
          <a:ln w="9525" cap="flat">
            <a:solidFill>
              <a:srgbClr val="466D4B"/>
            </a:solidFill>
            <a:prstDash val="solid"/>
            <a:headEnd type="none" w="sm" len="sm"/>
            <a:tailEnd type="none" w="sm" len="sm"/>
          </a:ln>
        </p:spPr>
      </p:sp>
      <p:grpSp>
        <p:nvGrpSpPr>
          <p:cNvPr id="3" name="Group 3"/>
          <p:cNvGrpSpPr/>
          <p:nvPr/>
        </p:nvGrpSpPr>
        <p:grpSpPr>
          <a:xfrm>
            <a:off x="12083762" y="8836789"/>
            <a:ext cx="5175538" cy="604263"/>
            <a:chOff x="0" y="0"/>
            <a:chExt cx="3480836" cy="406400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480836" cy="406400"/>
            </a:xfrm>
            <a:custGeom>
              <a:avLst/>
              <a:gdLst/>
              <a:ahLst/>
              <a:cxnLst/>
              <a:rect l="l" t="t" r="r" b="b"/>
              <a:pathLst>
                <a:path w="3480836" h="406400">
                  <a:moveTo>
                    <a:pt x="3277636" y="0"/>
                  </a:moveTo>
                  <a:cubicBezTo>
                    <a:pt x="3389860" y="0"/>
                    <a:pt x="3480836" y="90976"/>
                    <a:pt x="3480836" y="203200"/>
                  </a:cubicBezTo>
                  <a:cubicBezTo>
                    <a:pt x="3480836" y="315424"/>
                    <a:pt x="3389860" y="406400"/>
                    <a:pt x="3277636" y="406400"/>
                  </a:cubicBezTo>
                  <a:lnTo>
                    <a:pt x="203200" y="406400"/>
                  </a:lnTo>
                  <a:cubicBezTo>
                    <a:pt x="90976" y="406400"/>
                    <a:pt x="0" y="315424"/>
                    <a:pt x="0" y="203200"/>
                  </a:cubicBezTo>
                  <a:cubicBezTo>
                    <a:pt x="0" y="90976"/>
                    <a:pt x="90976" y="0"/>
                    <a:pt x="203200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9525" cap="sq">
              <a:solidFill>
                <a:srgbClr val="466D4B"/>
              </a:solidFill>
              <a:prstDash val="solid"/>
              <a:miter/>
            </a:ln>
          </p:spPr>
        </p:sp>
        <p:sp>
          <p:nvSpPr>
            <p:cNvPr id="5" name="TextBox 5"/>
            <p:cNvSpPr txBox="1"/>
            <p:nvPr/>
          </p:nvSpPr>
          <p:spPr>
            <a:xfrm>
              <a:off x="0" y="-47625"/>
              <a:ext cx="3480836" cy="454025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3220"/>
                </a:lnSpc>
              </a:pPr>
              <a:endParaRPr/>
            </a:p>
          </p:txBody>
        </p:sp>
      </p:grpSp>
      <p:sp>
        <p:nvSpPr>
          <p:cNvPr id="7" name="TextBox 6"/>
          <p:cNvSpPr txBox="1"/>
          <p:nvPr/>
        </p:nvSpPr>
        <p:spPr>
          <a:xfrm>
            <a:off x="5562600" y="694981"/>
            <a:ext cx="9532934" cy="12926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6000" dirty="0" smtClean="0">
                <a:latin typeface="Garet Light" panose="020B0604020202020204" charset="0"/>
              </a:rPr>
              <a:t>Dashboard 4</a:t>
            </a:r>
          </a:p>
          <a:p>
            <a:endParaRPr lang="en-IN" dirty="0"/>
          </a:p>
        </p:txBody>
      </p:sp>
      <p:sp>
        <p:nvSpPr>
          <p:cNvPr id="9" name="AutoShape 4" descr="blob:https://web.whatsapp.com/551a93a1-043e-435d-bef3-927f0d4f0881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IN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577" t="11419" r="20454" b="14097"/>
          <a:stretch/>
        </p:blipFill>
        <p:spPr>
          <a:xfrm>
            <a:off x="2438400" y="1587605"/>
            <a:ext cx="12409200" cy="6923027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59</TotalTime>
  <Words>1004</Words>
  <Application>Microsoft Office PowerPoint</Application>
  <PresentationFormat>Custom</PresentationFormat>
  <Paragraphs>126</Paragraphs>
  <Slides>16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3" baseType="lpstr">
      <vt:lpstr>Wingdings</vt:lpstr>
      <vt:lpstr>Calibri</vt:lpstr>
      <vt:lpstr>Garet</vt:lpstr>
      <vt:lpstr>Garet Bold</vt:lpstr>
      <vt:lpstr>Garet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Company Profile</dc:title>
  <dc:creator>admin</dc:creator>
  <cp:lastModifiedBy>admin</cp:lastModifiedBy>
  <cp:revision>10</cp:revision>
  <dcterms:created xsi:type="dcterms:W3CDTF">2006-08-16T00:00:00Z</dcterms:created>
  <dcterms:modified xsi:type="dcterms:W3CDTF">2025-11-04T15:01:18Z</dcterms:modified>
  <dc:identifier>DAG3XV2hwS4</dc:identifier>
</cp:coreProperties>
</file>

<file path=docProps/thumbnail.jpeg>
</file>